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256" r:id="rId5"/>
    <p:sldId id="278" r:id="rId6"/>
    <p:sldId id="258" r:id="rId7"/>
    <p:sldId id="269" r:id="rId8"/>
    <p:sldId id="270" r:id="rId9"/>
    <p:sldId id="271" r:id="rId10"/>
    <p:sldId id="281" r:id="rId11"/>
    <p:sldId id="272" r:id="rId12"/>
    <p:sldId id="290" r:id="rId13"/>
    <p:sldId id="291" r:id="rId14"/>
    <p:sldId id="282" r:id="rId15"/>
    <p:sldId id="274" r:id="rId16"/>
    <p:sldId id="288" r:id="rId17"/>
    <p:sldId id="289" r:id="rId18"/>
    <p:sldId id="292" r:id="rId19"/>
    <p:sldId id="293" r:id="rId20"/>
    <p:sldId id="286" r:id="rId21"/>
    <p:sldId id="283" r:id="rId22"/>
    <p:sldId id="287" r:id="rId23"/>
    <p:sldId id="284" r:id="rId24"/>
    <p:sldId id="277" r:id="rId25"/>
    <p:sldId id="268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6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0.85</c:v>
                </c:pt>
                <c:pt idx="1">
                  <c:v>0.87</c:v>
                </c:pt>
                <c:pt idx="2">
                  <c:v>0.82</c:v>
                </c:pt>
                <c:pt idx="3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EB-4211-9F27-46D60FF02E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0%">
                  <c:v>0.78</c:v>
                </c:pt>
                <c:pt idx="1">
                  <c:v>0.79</c:v>
                </c:pt>
                <c:pt idx="2">
                  <c:v>0.76</c:v>
                </c:pt>
                <c:pt idx="3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EB-4211-9F27-46D60FF02E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13979215"/>
        <c:axId val="1413978799"/>
      </c:barChart>
      <c:catAx>
        <c:axId val="1413979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978799"/>
        <c:crosses val="autoZero"/>
        <c:auto val="1"/>
        <c:lblAlgn val="ctr"/>
        <c:lblOffset val="100"/>
        <c:noMultiLvlLbl val="0"/>
      </c:catAx>
      <c:valAx>
        <c:axId val="1413978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979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133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00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56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02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737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89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569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7960507" y="379767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6093185" y="3184368"/>
            <a:ext cx="433708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A new generation</a:t>
            </a:r>
            <a:endParaRPr lang="en-US" b="1" dirty="0">
              <a:latin typeface="Microsoft YaHei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of tech specialists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03705"/>
            <a:ext cx="9636621" cy="339030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Handling Missing Values and Outliers:</a:t>
            </a:r>
          </a:p>
          <a:p>
            <a:pPr marL="781050" lvl="1" indent="-285750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Imputation Methods:</a:t>
            </a:r>
          </a:p>
          <a:p>
            <a:pPr marL="1291589" lvl="2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For numerical variables: </a:t>
            </a:r>
            <a:r>
              <a:rPr lang="en-US" sz="15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Mean or median imputation</a:t>
            </a: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was applied.</a:t>
            </a:r>
          </a:p>
          <a:p>
            <a:pPr marL="1291589" lvl="2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For categorical variables: </a:t>
            </a:r>
            <a:r>
              <a:rPr lang="en-US" sz="15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Mode imputation (most frequent value)</a:t>
            </a: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was used.</a:t>
            </a:r>
          </a:p>
          <a:p>
            <a:pPr marL="781050" lvl="1" indent="-285750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Outlier Detection and Handling:</a:t>
            </a:r>
          </a:p>
          <a:p>
            <a:pPr marL="1291589" lvl="2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Identifying outliers using </a:t>
            </a:r>
            <a:r>
              <a:rPr lang="en-US" sz="15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Z-score</a:t>
            </a: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and </a:t>
            </a:r>
            <a:r>
              <a:rPr lang="en-US" sz="15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Interquartile Range (IQR)</a:t>
            </a: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methods.</a:t>
            </a:r>
            <a:endParaRPr lang="en-US" sz="1500" dirty="0">
              <a:solidFill>
                <a:schemeClr val="tx2">
                  <a:lumMod val="50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1291589" lvl="2" indent="-285750">
              <a:lnSpc>
                <a:spcPct val="15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Removing or replacing extreme values depending on their impact on the model​.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FA14CC0C-54CC-4605-9A3B-CB5992D14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Removing or replacing extreme values depending on their impact on the model​ </a:t>
            </a:r>
          </a:p>
        </p:txBody>
      </p:sp>
    </p:spTree>
    <p:extLst>
      <p:ext uri="{BB962C8B-B14F-4D97-AF65-F5344CB8AC3E}">
        <p14:creationId xmlns:p14="http://schemas.microsoft.com/office/powerpoint/2010/main" val="27152502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Model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1611347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842665"/>
            <a:ext cx="9266583" cy="3660375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Details on Training the Model: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Selected Models:</a:t>
            </a:r>
          </a:p>
          <a:p>
            <a:pPr marL="8382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Random Forest Classifier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(Primary model due to high accuracy)</a:t>
            </a:r>
          </a:p>
          <a:p>
            <a:pPr marL="8382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Logistic Regression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(Used as a baseline for comparison)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Model Training Steps:</a:t>
            </a:r>
          </a:p>
          <a:p>
            <a:pPr marL="8382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Preprocessed data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, including extracted features from patient information, symptoms, and environmental data, was used as input.</a:t>
            </a:r>
          </a:p>
          <a:p>
            <a:pPr marL="838200" lvl="1" indent="-3429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Initial model configurations were set up for </a:t>
            </a: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optimal performance tuning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.</a:t>
            </a:r>
          </a:p>
          <a:p>
            <a:pPr marL="8382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Models were trained and evaluated based on </a:t>
            </a: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accuracy, recall, and F1-score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/Testin</a:t>
            </a: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114550"/>
            <a:ext cx="10255746" cy="4440403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Techniques for Hyperparameter Tuning:</a:t>
            </a:r>
            <a:endParaRPr lang="en-US" sz="1500" dirty="0">
              <a:solidFill>
                <a:schemeClr val="tx2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marL="838200" lvl="1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Grid Search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to find the best parameter values</a:t>
            </a:r>
          </a:p>
          <a:p>
            <a:pPr marL="8382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Cross-Validation (K-Fold, k=5)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to evaluate the model and prevent overfitting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Key Hyperparameters Tuned:</a:t>
            </a:r>
            <a:endParaRPr lang="en-US" sz="1500" dirty="0">
              <a:solidFill>
                <a:schemeClr val="tx2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marL="8382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Random Forest:</a:t>
            </a:r>
          </a:p>
          <a:p>
            <a:pPr marL="1253489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Courier New" panose="02070309020205020404" pitchFamily="49" charset="0"/>
              </a:rPr>
              <a:t>n_estimators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: Number of decision trees (increased to improve accuracy)</a:t>
            </a:r>
          </a:p>
          <a:p>
            <a:pPr marL="1253489" lvl="2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Courier New" panose="02070309020205020404" pitchFamily="49" charset="0"/>
              </a:rPr>
              <a:t>max_depth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: Limits tree depth (to prevent overfitting)</a:t>
            </a:r>
          </a:p>
          <a:p>
            <a:pPr marL="1253489" lvl="2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Courier New" panose="02070309020205020404" pitchFamily="49" charset="0"/>
              </a:rPr>
              <a:t>min_samples_split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: Minimum samples required to split a node</a:t>
            </a:r>
          </a:p>
          <a:p>
            <a:pPr marL="838200" lvl="1" indent="-342900">
              <a:lnSpc>
                <a:spcPct val="150000"/>
              </a:lnSpc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Logistic Regression:</a:t>
            </a:r>
          </a:p>
          <a:p>
            <a:pPr marL="1348739" lvl="2" indent="-34290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Courier New" panose="02070309020205020404" pitchFamily="49" charset="0"/>
              </a:rPr>
              <a:t>C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: Controls the regularization strength</a:t>
            </a:r>
            <a:endParaRPr lang="en-US" sz="1500" dirty="0">
              <a:solidFill>
                <a:schemeClr val="tx2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marL="1348739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Courier New" panose="02070309020205020404" pitchFamily="49" charset="0"/>
              </a:rPr>
              <a:t>solver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: Different optimization algorithms for model training</a:t>
            </a:r>
            <a:endParaRPr lang="en-US" sz="1500" dirty="0">
              <a:solidFill>
                <a:schemeClr val="tx2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These optimizations </a:t>
            </a: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improved model accuracy and reduced overfitting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endParaRPr lang="en-US" sz="1500" dirty="0">
              <a:solidFill>
                <a:schemeClr val="tx2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139598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3A68820-F91A-4A50-8DDB-4F2BE30E6E3E}"/>
              </a:ext>
            </a:extLst>
          </p:cNvPr>
          <p:cNvSpPr txBox="1"/>
          <p:nvPr/>
        </p:nvSpPr>
        <p:spPr>
          <a:xfrm>
            <a:off x="650679" y="1041765"/>
            <a:ext cx="528339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Hyperparameters Used &amp; Cross-Validation Techniques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36870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9548" y="2486024"/>
            <a:ext cx="8007631" cy="380627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Performance Comparison of Trained Models: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 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 dirty="0">
              <a:solidFill>
                <a:schemeClr val="tx2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500" dirty="0">
              <a:solidFill>
                <a:schemeClr val="tx2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Analysis:</a:t>
            </a:r>
          </a:p>
          <a:p>
            <a:pPr marL="78105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Random Forest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had the best performance with </a:t>
            </a: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85% accuracy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on test data.</a:t>
            </a:r>
          </a:p>
          <a:p>
            <a:pPr marL="781050" lvl="1" indent="-285750">
              <a:lnSpc>
                <a:spcPct val="150000"/>
              </a:lnSpc>
              <a:spcBef>
                <a:spcPts val="0"/>
              </a:spcBef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Logistic Regression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performed weaker due to its limitations.</a:t>
            </a:r>
          </a:p>
          <a:p>
            <a:pPr marL="781050" lvl="1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With hyperparameter tuning and feature selection, Random Forest was the best choice for deployment.</a:t>
            </a:r>
            <a:endParaRPr lang="en-US" sz="1500" dirty="0">
              <a:solidFill>
                <a:schemeClr val="tx2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1801839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5863B7-1AD1-4D29-9934-93982D2F8A9B}"/>
              </a:ext>
            </a:extLst>
          </p:cNvPr>
          <p:cNvSpPr txBox="1"/>
          <p:nvPr/>
        </p:nvSpPr>
        <p:spPr>
          <a:xfrm>
            <a:off x="679548" y="1465893"/>
            <a:ext cx="343376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Comparison of Models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61A222A-D10C-4F6A-85C5-CA58665B5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40802"/>
              </p:ext>
            </p:extLst>
          </p:nvPr>
        </p:nvGraphicFramePr>
        <p:xfrm>
          <a:off x="698305" y="3103066"/>
          <a:ext cx="8664770" cy="11125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732954">
                  <a:extLst>
                    <a:ext uri="{9D8B030D-6E8A-4147-A177-3AD203B41FA5}">
                      <a16:colId xmlns:a16="http://schemas.microsoft.com/office/drawing/2014/main" val="86701832"/>
                    </a:ext>
                  </a:extLst>
                </a:gridCol>
                <a:gridCol w="1732954">
                  <a:extLst>
                    <a:ext uri="{9D8B030D-6E8A-4147-A177-3AD203B41FA5}">
                      <a16:colId xmlns:a16="http://schemas.microsoft.com/office/drawing/2014/main" val="40445433"/>
                    </a:ext>
                  </a:extLst>
                </a:gridCol>
                <a:gridCol w="1732954">
                  <a:extLst>
                    <a:ext uri="{9D8B030D-6E8A-4147-A177-3AD203B41FA5}">
                      <a16:colId xmlns:a16="http://schemas.microsoft.com/office/drawing/2014/main" val="2907785123"/>
                    </a:ext>
                  </a:extLst>
                </a:gridCol>
                <a:gridCol w="1732954">
                  <a:extLst>
                    <a:ext uri="{9D8B030D-6E8A-4147-A177-3AD203B41FA5}">
                      <a16:colId xmlns:a16="http://schemas.microsoft.com/office/drawing/2014/main" val="243102067"/>
                    </a:ext>
                  </a:extLst>
                </a:gridCol>
                <a:gridCol w="1732954">
                  <a:extLst>
                    <a:ext uri="{9D8B030D-6E8A-4147-A177-3AD203B41FA5}">
                      <a16:colId xmlns:a16="http://schemas.microsoft.com/office/drawing/2014/main" val="761779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71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78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31918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173DFBF-F065-468A-B0E3-86F691CCE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559407"/>
              </p:ext>
            </p:extLst>
          </p:nvPr>
        </p:nvGraphicFramePr>
        <p:xfrm>
          <a:off x="5322606" y="968340"/>
          <a:ext cx="4040469" cy="2083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90164441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158648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96322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1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erriweather Sans Regular ExtraBold"/>
              </a:rPr>
              <a:t>Visualization</a:t>
            </a:r>
            <a:endParaRPr sz="1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04D0220-C010-4331-8810-AE19763E581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" t="20379" r="16324" b="5111"/>
          <a:stretch/>
        </p:blipFill>
        <p:spPr>
          <a:xfrm>
            <a:off x="461654" y="2694010"/>
            <a:ext cx="5044718" cy="3325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2502E6-C536-42F1-8DE3-2632B2193E4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r="5607"/>
          <a:stretch/>
        </p:blipFill>
        <p:spPr>
          <a:xfrm>
            <a:off x="5976629" y="2660672"/>
            <a:ext cx="5044718" cy="33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157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2319910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9665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18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Merriweather Sans Regular ExtraBold"/>
              </a:rPr>
              <a:t>Visualization</a:t>
            </a:r>
            <a:endParaRPr sz="1800" b="1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1B0B8FA-CE68-4E7A-958B-BFAB946483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462" y="1745975"/>
            <a:ext cx="6181888" cy="46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715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Result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795300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Showcase the results of your project here.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Results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93992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Deployment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992153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913829" y="1809490"/>
            <a:ext cx="4845235" cy="206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Early Detection </a:t>
            </a:r>
            <a:endParaRPr lang="fa-IR" sz="32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 Common Diseases </a:t>
            </a:r>
            <a:endParaRPr lang="fa-IR" sz="32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 Afghanistan</a:t>
            </a:r>
            <a:endParaRPr lang="fa-IR" sz="32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Using Machine Learning</a:t>
            </a:r>
            <a:endParaRPr lang="tr-TR" sz="3200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D885F-BE81-4072-8EE8-8FBD5C7FA614}"/>
              </a:ext>
            </a:extLst>
          </p:cNvPr>
          <p:cNvSpPr txBox="1"/>
          <p:nvPr/>
        </p:nvSpPr>
        <p:spPr>
          <a:xfrm>
            <a:off x="6913829" y="4090449"/>
            <a:ext cx="228007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Homa Akrami</a:t>
            </a:r>
            <a:endParaRPr lang="fa-IR" b="0" i="0" dirty="0">
              <a:solidFill>
                <a:schemeClr val="bg2">
                  <a:lumMod val="50000"/>
                </a:schemeClr>
              </a:solidFill>
              <a:effectLst/>
              <a:latin typeface="Inter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chemeClr val="bg2">
                    <a:lumMod val="50000"/>
                  </a:schemeClr>
                </a:solidFill>
                <a:effectLst/>
                <a:latin typeface="Inter"/>
              </a:rPr>
              <a:t>Samiullah Gulzar</a:t>
            </a:r>
            <a:endParaRPr lang="fa-IR" b="0" i="0" dirty="0">
              <a:solidFill>
                <a:schemeClr val="bg2">
                  <a:lumMod val="50000"/>
                </a:schemeClr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Deployment steps:</a:t>
            </a: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Serialize the model using the Joblib library.</a:t>
            </a: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Develop an API using Flask for real-time predictions.</a:t>
            </a: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Create a web UI using Streamlit.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Security considerations:</a:t>
            </a: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API key-based authentication.</a:t>
            </a: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Encrypt data using HTTPS.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82688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335106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 fontScale="92500" lnSpcReduction="20000"/>
          </a:bodyPr>
          <a:lstStyle/>
          <a:p>
            <a:pPr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700" b="1" dirty="0">
                <a:latin typeface="Microsoft YaHei Light"/>
              </a:rPr>
              <a:t>Model Improvement:</a:t>
            </a:r>
          </a:p>
          <a:p>
            <a:pPr lvl="1"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Expand dataset to improve accuracy</a:t>
            </a:r>
          </a:p>
          <a:p>
            <a:pPr lvl="1"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Build mobile app for real-time prediction</a:t>
            </a:r>
          </a:p>
          <a:p>
            <a:pPr lvl="1"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Add more disease detection capabilities (e.g. TB)</a:t>
            </a:r>
          </a:p>
          <a:p>
            <a:pPr lvl="1"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Improve surveillance with monitoring tools like Grafana &amp; Prometheus</a:t>
            </a:r>
          </a:p>
          <a:p>
            <a:pPr lvl="1"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Explore more advanced algorithms like deep learning.</a:t>
            </a:r>
          </a:p>
          <a:p>
            <a:pPr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700" b="1" dirty="0">
                <a:latin typeface="Microsoft YaHei Light"/>
              </a:rPr>
              <a:t>Project Expansion:</a:t>
            </a:r>
          </a:p>
          <a:p>
            <a:pPr lvl="1"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Integrate model with existing health systems in Afghanistan.</a:t>
            </a:r>
          </a:p>
          <a:p>
            <a:pPr lvl="1">
              <a:lnSpc>
                <a:spcPct val="11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Provide training to health workers to use the system.</a:t>
            </a:r>
            <a:endParaRPr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1843660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22040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Conclusion and Futurewor</a:t>
            </a: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k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AC5BB4D-0510-4527-A879-59AC5517F582}"/>
              </a:ext>
            </a:extLst>
          </p:cNvPr>
          <p:cNvSpPr txBox="1"/>
          <p:nvPr/>
        </p:nvSpPr>
        <p:spPr>
          <a:xfrm>
            <a:off x="640855" y="2457526"/>
            <a:ext cx="9112746" cy="861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This project demonstrates the potential of machine learning in addressing healthcare challenges in low-resource settings. By using AI-driven diagnostics, the gap between technological advancements and healthcare needs can be bridged.</a:t>
            </a:r>
            <a:endParaRPr kumimoji="0" lang="en-US" sz="15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 fontScale="62500" lnSpcReduction="2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Concept note and implementation plan: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Background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Objectives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SDG Relation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 Collection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Exploratory Data Analysis (EDA) and Feature Engineering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Selection and Training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Evaluation and Hyperparameter Tuning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Refinement and Testing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Results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Deployment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Future Work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926543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66087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3044389"/>
            <a:ext cx="9507435" cy="3245373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Problem:</a:t>
            </a:r>
          </a:p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Afghanistan faces serious challenges in its healthcare system, including inadequate access to medical facilities, a shortage of specialists, and high rates of preventable diseases such as malnutrition, diarrhea, and respiratory infections</a:t>
            </a:r>
            <a:r>
              <a:rPr lang="fa-IR" sz="15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15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  <a:r>
              <a:rPr lang="fa-IR" sz="15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1500" b="0" i="0" u="none" strike="noStrike" baseline="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These issues are exacerbated in rural and underserved regions, where healthcare resources are scarce. </a:t>
            </a:r>
            <a:endParaRPr lang="en-US" sz="15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Proposed solution:</a:t>
            </a:r>
          </a:p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Develop a machine learning-based system for early detection of common diseases with the aim of improving access to health services and reducing mortality rates.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112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3088922"/>
            <a:ext cx="8950821" cy="230222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Main objectives:</a:t>
            </a:r>
          </a:p>
          <a:p>
            <a:pPr lvl="1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Develop a machine learning system to predict and diagnose common diseases.</a:t>
            </a:r>
          </a:p>
          <a:p>
            <a:pPr lvl="1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Reduce mortality rates and improve treatment outcomes through early interventions.</a:t>
            </a:r>
          </a:p>
          <a:p>
            <a:pPr lvl="1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Facilitate equitable access to health services in underserved and rural areas.</a:t>
            </a:r>
          </a:p>
          <a:p>
            <a:pPr lvl="1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Provide actionable insights to policymakers to improve planning and resource allocation.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</a:t>
            </a: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0027146" cy="3173252"/>
          </a:xfrm>
          <a:prstGeom prst="rect">
            <a:avLst/>
          </a:prstGeom>
        </p:spPr>
        <p:txBody>
          <a:bodyPr lIns="45719" tIns="45720" rIns="45719" bIns="45720" anchor="ctr">
            <a:normAutofit lnSpcReduction="10000"/>
          </a:bodyPr>
          <a:lstStyle/>
          <a:p>
            <a:pPr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Our project is primarily aligned with </a:t>
            </a:r>
            <a:r>
              <a:rPr lang="en-US" sz="1600" b="1" dirty="0">
                <a:latin typeface="Microsoft YaHei Light"/>
              </a:rPr>
              <a:t>SDG 3: Good Health and Well-being</a:t>
            </a:r>
            <a:r>
              <a:rPr lang="en-US" sz="1600" dirty="0">
                <a:latin typeface="Microsoft YaHei Light"/>
              </a:rPr>
              <a:t>, as it uses machine learning for early disease detection to improve public health outcomes and reduce mortality rates in underserved regions of Afghanistan. It also contributes to </a:t>
            </a:r>
            <a:r>
              <a:rPr lang="en-US" sz="1600" b="1" dirty="0">
                <a:latin typeface="Microsoft YaHei Light"/>
              </a:rPr>
              <a:t>SDG 9: Industry, Innovation, and Infrastructure </a:t>
            </a:r>
            <a:r>
              <a:rPr lang="en-US" sz="1600" dirty="0">
                <a:latin typeface="Microsoft YaHei Light"/>
              </a:rPr>
              <a:t>by leveraging innovative technology to strengthen healthcare infrastructure. Additionally, the project supports </a:t>
            </a:r>
            <a:r>
              <a:rPr lang="en-US" sz="1600" b="1" dirty="0">
                <a:latin typeface="Microsoft YaHei Light"/>
              </a:rPr>
              <a:t>SDG 10: Reduced Inequality</a:t>
            </a:r>
            <a:r>
              <a:rPr lang="en-US" sz="1600" dirty="0">
                <a:latin typeface="Microsoft YaHei Light"/>
              </a:rPr>
              <a:t> by targeting rural populations, reducing health disparities, and promoting equal access to healthcare services. Furthermore, the project indirectly supports </a:t>
            </a:r>
            <a:r>
              <a:rPr lang="en-US" sz="1600" b="1" dirty="0">
                <a:latin typeface="Microsoft YaHei Light"/>
              </a:rPr>
              <a:t>SDG 11: Sustainable Cities and Communities</a:t>
            </a:r>
            <a:r>
              <a:rPr lang="en-US" sz="1600" dirty="0">
                <a:latin typeface="Microsoft YaHei Light"/>
              </a:rPr>
              <a:t> by improving health in underserved areas, contributing to the development of healthier, more sustainable communities.</a:t>
            </a:r>
            <a:r>
              <a:rPr lang="en-US" sz="1600" b="1" dirty="0">
                <a:latin typeface="Microsoft YaHei Light"/>
              </a:rPr>
              <a:t> While directly linked to SDG 3, the project also contributes to SDGs 9, 10, and 11</a:t>
            </a:r>
            <a:r>
              <a:rPr lang="en-US" sz="1600" dirty="0">
                <a:latin typeface="Microsoft YaHei Light"/>
              </a:rPr>
              <a:t>.</a:t>
            </a:r>
            <a:endParaRPr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SDG Relatio</a:t>
            </a: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n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Data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98893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763390"/>
            <a:ext cx="9507435" cy="2865013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600" b="1" kern="100" dirty="0">
                <a:solidFill>
                  <a:schemeClr val="bg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The project will rely on the following data sources:</a:t>
            </a:r>
          </a:p>
          <a:p>
            <a:pPr marL="781050" lvl="1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500" b="1" kern="100" dirty="0">
                <a:solidFill>
                  <a:schemeClr val="bg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Afghanistan Demographic and Health Survey (DHS):</a:t>
            </a:r>
            <a:r>
              <a:rPr lang="en-US" sz="1500" kern="100" dirty="0">
                <a:solidFill>
                  <a:schemeClr val="bg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Provides comprehensive health-related data.</a:t>
            </a:r>
          </a:p>
          <a:p>
            <a:pPr marL="781050" lvl="1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500" b="1" kern="100" dirty="0">
                <a:solidFill>
                  <a:schemeClr val="bg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World Health Organization (WHO) Datasets:</a:t>
            </a:r>
            <a:r>
              <a:rPr lang="en-US" sz="1500" kern="100" dirty="0">
                <a:solidFill>
                  <a:schemeClr val="bg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Includes global and local health statistics.</a:t>
            </a:r>
          </a:p>
          <a:p>
            <a:pPr marL="781050" lvl="1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500" b="1" kern="100" dirty="0">
                <a:solidFill>
                  <a:schemeClr val="bg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OpenMRS:</a:t>
            </a:r>
            <a:r>
              <a:rPr lang="en-US" sz="1500" kern="100" dirty="0">
                <a:solidFill>
                  <a:schemeClr val="bg2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 Offers patient-level clinical data. These datasets include essential attributes such as patient demographics, symptoms, diagnoses, and outcomes, forming a robust foundation for predictive modeling.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9636621" cy="300210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Preprocessing Steps:</a:t>
            </a:r>
          </a:p>
          <a:p>
            <a:pPr marL="781050" lvl="1" indent="-285750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Collection: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Data was sourced from </a:t>
            </a: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Afghanistan Demographic and Health Survey (DHS), WHO, and OpenMRS.</a:t>
            </a:r>
          </a:p>
          <a:p>
            <a:pPr marL="781050" lvl="1" indent="-285750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Cleaning: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Removing </a:t>
            </a: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duplicate and inconsistent values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to ensure data quality.</a:t>
            </a:r>
            <a:endParaRPr lang="en-US" sz="1500" b="1" dirty="0">
              <a:solidFill>
                <a:schemeClr val="tx2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781050" lvl="1" indent="-285750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Encoding Categorical Variables: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Converting text-based features into numerical values (e.g., using </a:t>
            </a: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One-Hot Encoding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for categorical variables).</a:t>
            </a:r>
          </a:p>
          <a:p>
            <a:pPr marL="781050" lvl="1" indent="-285750">
              <a:lnSpc>
                <a:spcPct val="15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 Scaling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Using </a:t>
            </a:r>
            <a:r>
              <a:rPr lang="en-US" sz="1500" b="1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StandardScaler</a:t>
            </a:r>
            <a:r>
              <a:rPr lang="en-US" sz="1500" dirty="0">
                <a:solidFill>
                  <a:schemeClr val="tx2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to normalize numerical data and improve model performance.​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7713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5" ma:contentTypeDescription="Create a new document." ma:contentTypeScope="" ma:versionID="1314add8d98afe7b1ad8b68d04a9bd93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5fce5cc6bbfd5576a0b874f3de58ed7d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2449C5-8A7C-4DDF-8BBD-9834F5F8D2B3}">
  <ds:schemaRefs>
    <ds:schemaRef ds:uri="6259e846-8b77-4076-b7b3-191dee427045"/>
    <ds:schemaRef ds:uri="97847797-b717-4ffb-b5fd-2a237f853c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14ABFA-9A30-4B41-8A66-6FBD4BAF2C1A}">
  <ds:schemaRefs>
    <ds:schemaRef ds:uri="6259e846-8b77-4076-b7b3-191dee427045"/>
    <ds:schemaRef ds:uri="97847797-b717-4ffb-b5fd-2a237f853c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996</Words>
  <Application>Microsoft Office PowerPoint</Application>
  <PresentationFormat>Widescreen</PresentationFormat>
  <Paragraphs>129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Microsoft JhengHei Light</vt:lpstr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Inter</vt:lpstr>
      <vt:lpstr>Symbol</vt:lpstr>
      <vt:lpstr>frontiertech</vt:lpstr>
      <vt:lpstr>PowerPoint Presentation</vt:lpstr>
      <vt:lpstr>PowerPoint Presentation</vt:lpstr>
      <vt:lpstr>Outline</vt:lpstr>
      <vt:lpstr>Background</vt:lpstr>
      <vt:lpstr>Objectives</vt:lpstr>
      <vt:lpstr>SDG Relation</vt:lpstr>
      <vt:lpstr>PowerPoint Presentation</vt:lpstr>
      <vt:lpstr>Data</vt:lpstr>
      <vt:lpstr>Data</vt:lpstr>
      <vt:lpstr>Data</vt:lpstr>
      <vt:lpstr>PowerPoint Presentation</vt:lpstr>
      <vt:lpstr>Model Selection and Training/Testing</vt:lpstr>
      <vt:lpstr>PowerPoint Presentation</vt:lpstr>
      <vt:lpstr>PowerPoint Presentation</vt:lpstr>
      <vt:lpstr>Visualization</vt:lpstr>
      <vt:lpstr>Visualization</vt:lpstr>
      <vt:lpstr>PowerPoint Presentation</vt:lpstr>
      <vt:lpstr>Evaluation Results</vt:lpstr>
      <vt:lpstr>PowerPoint Presentation</vt:lpstr>
      <vt:lpstr>Deployment</vt:lpstr>
      <vt:lpstr>Conclusion and Futurework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Homa</cp:lastModifiedBy>
  <cp:revision>40</cp:revision>
  <dcterms:modified xsi:type="dcterms:W3CDTF">2025-02-08T13:59:15Z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